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sldIdLst>
    <p:sldId id="256" r:id="rId2"/>
    <p:sldId id="262" r:id="rId3"/>
    <p:sldId id="267" r:id="rId4"/>
    <p:sldId id="265" r:id="rId5"/>
    <p:sldId id="259" r:id="rId6"/>
    <p:sldId id="260" r:id="rId7"/>
    <p:sldId id="263" r:id="rId8"/>
    <p:sldId id="261" r:id="rId9"/>
    <p:sldId id="266" r:id="rId10"/>
    <p:sldId id="270" r:id="rId11"/>
    <p:sldId id="264" r:id="rId12"/>
    <p:sldId id="269" r:id="rId13"/>
    <p:sldId id="271" r:id="rId14"/>
    <p:sldId id="272" r:id="rId15"/>
    <p:sldId id="26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D5D5"/>
    <a:srgbClr val="F8FDB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6189" autoAdjust="0"/>
    <p:restoredTop sz="94660"/>
  </p:normalViewPr>
  <p:slideViewPr>
    <p:cSldViewPr>
      <p:cViewPr>
        <p:scale>
          <a:sx n="80" d="100"/>
          <a:sy n="80" d="100"/>
        </p:scale>
        <p:origin x="-504" y="1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D84B30-0C3F-4D9F-90CE-8C6B034720DC}" type="datetimeFigureOut">
              <a:rPr lang="en-US" smtClean="0"/>
              <a:pPr/>
              <a:t>4/7/2009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5CBAA5-C599-401E-860D-37A3BEAFE69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5CBAA5-C599-401E-860D-37A3BEAFE69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5CBAA5-C599-401E-860D-37A3BEAFE69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5E4B63BB-EFCA-4574-BCAC-E369A474966F}" type="slidenum">
              <a:rPr lang="en-US"/>
              <a:pPr/>
              <a:t>11</a:t>
            </a:fld>
            <a:endParaRPr lang="en-US"/>
          </a:p>
        </p:txBody>
      </p:sp>
      <p:sp>
        <p:nvSpPr>
          <p:cNvPr id="171010" name="Rectangle 2"/>
          <p:cNvSpPr>
            <a:spLocks noGrp="1" noRot="1" noChangeAspect="1" noChangeArrowheads="1" noTextEdit="1"/>
          </p:cNvSpPr>
          <p:nvPr>
            <p:ph type="sldImg"/>
          </p:nvPr>
        </p:nvSpPr>
        <p:spPr>
          <a:ln/>
        </p:spPr>
      </p:sp>
      <p:sp>
        <p:nvSpPr>
          <p:cNvPr id="171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5CBAA5-C599-401E-860D-37A3BEAFE697}"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5CBAA5-C599-401E-860D-37A3BEAFE697}"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5CBAA5-C599-401E-860D-37A3BEAFE697}"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5CBAA5-C599-401E-860D-37A3BEAFE697}"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A49A85F-24B5-4A36-BA9F-4B2C0E24CED3}" type="slidenum">
              <a:rPr lang="en-US"/>
              <a:pPr/>
              <a:t>2</a:t>
            </a:fld>
            <a:endParaRPr 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5CBAA5-C599-401E-860D-37A3BEAFE69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5CBAA5-C599-401E-860D-37A3BEAFE69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B3CAC64-8A5E-45DC-9359-47DAB7DA5603}" type="slidenum">
              <a:rPr lang="en-US"/>
              <a:pPr/>
              <a:t>5</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A87AC54-0267-4596-BF56-B1847B7EBE35}" type="slidenum">
              <a:rPr lang="en-US"/>
              <a:pPr/>
              <a:t>6</a:t>
            </a:fld>
            <a:endParaRPr lang="en-US"/>
          </a:p>
        </p:txBody>
      </p:sp>
      <p:sp>
        <p:nvSpPr>
          <p:cNvPr id="141314" name="Rectangle 2050"/>
          <p:cNvSpPr>
            <a:spLocks noGrp="1" noRot="1" noChangeAspect="1" noChangeArrowheads="1" noTextEdit="1"/>
          </p:cNvSpPr>
          <p:nvPr>
            <p:ph type="sldImg"/>
          </p:nvPr>
        </p:nvSpPr>
        <p:spPr>
          <a:ln/>
        </p:spPr>
      </p:sp>
      <p:sp>
        <p:nvSpPr>
          <p:cNvPr id="141315" name="Rectangle 2051"/>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D1FC655-5103-4432-BD18-EFD19A56788F}" type="slidenum">
              <a:rPr lang="en-US"/>
              <a:pPr/>
              <a:t>7</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A94329C-2B82-40C0-AD60-8A507AA989DF}" type="slidenum">
              <a:rPr lang="en-US"/>
              <a:pPr/>
              <a:t>8</a:t>
            </a:fld>
            <a:endParaRPr lang="en-US"/>
          </a:p>
        </p:txBody>
      </p:sp>
      <p:sp>
        <p:nvSpPr>
          <p:cNvPr id="142338" name="Rectangle 1026"/>
          <p:cNvSpPr>
            <a:spLocks noGrp="1" noRot="1" noChangeAspect="1" noChangeArrowheads="1" noTextEdit="1"/>
          </p:cNvSpPr>
          <p:nvPr>
            <p:ph type="sldImg"/>
          </p:nvPr>
        </p:nvSpPr>
        <p:spPr>
          <a:ln/>
        </p:spPr>
      </p:sp>
      <p:sp>
        <p:nvSpPr>
          <p:cNvPr id="142339"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5CBAA5-C599-401E-860D-37A3BEAFE69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04FE53-9993-4D28-9FB6-9AC053A3A2C2}" type="datetimeFigureOut">
              <a:rPr lang="en-US" smtClean="0"/>
              <a:pPr/>
              <a:t>4/7/2009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702AB-23D2-4FE2-A228-9CE5C47D68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4FE53-9993-4D28-9FB6-9AC053A3A2C2}" type="datetimeFigureOut">
              <a:rPr lang="en-US" smtClean="0"/>
              <a:pPr/>
              <a:t>4/7/2009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702AB-23D2-4FE2-A228-9CE5C47D68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4FE53-9993-4D28-9FB6-9AC053A3A2C2}" type="datetimeFigureOut">
              <a:rPr lang="en-US" smtClean="0"/>
              <a:pPr/>
              <a:t>4/7/2009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702AB-23D2-4FE2-A228-9CE5C47D68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4FE53-9993-4D28-9FB6-9AC053A3A2C2}" type="datetimeFigureOut">
              <a:rPr lang="en-US" smtClean="0"/>
              <a:pPr/>
              <a:t>4/7/2009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702AB-23D2-4FE2-A228-9CE5C47D68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04FE53-9993-4D28-9FB6-9AC053A3A2C2}" type="datetimeFigureOut">
              <a:rPr lang="en-US" smtClean="0"/>
              <a:pPr/>
              <a:t>4/7/2009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7702AB-23D2-4FE2-A228-9CE5C47D68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04FE53-9993-4D28-9FB6-9AC053A3A2C2}" type="datetimeFigureOut">
              <a:rPr lang="en-US" smtClean="0"/>
              <a:pPr/>
              <a:t>4/7/2009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702AB-23D2-4FE2-A228-9CE5C47D68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04FE53-9993-4D28-9FB6-9AC053A3A2C2}" type="datetimeFigureOut">
              <a:rPr lang="en-US" smtClean="0"/>
              <a:pPr/>
              <a:t>4/7/2009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7702AB-23D2-4FE2-A228-9CE5C47D68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04FE53-9993-4D28-9FB6-9AC053A3A2C2}" type="datetimeFigureOut">
              <a:rPr lang="en-US" smtClean="0"/>
              <a:pPr/>
              <a:t>4/7/2009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7702AB-23D2-4FE2-A228-9CE5C47D68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04FE53-9993-4D28-9FB6-9AC053A3A2C2}" type="datetimeFigureOut">
              <a:rPr lang="en-US" smtClean="0"/>
              <a:pPr/>
              <a:t>4/7/2009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7702AB-23D2-4FE2-A228-9CE5C47D68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04FE53-9993-4D28-9FB6-9AC053A3A2C2}" type="datetimeFigureOut">
              <a:rPr lang="en-US" smtClean="0"/>
              <a:pPr/>
              <a:t>4/7/2009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702AB-23D2-4FE2-A228-9CE5C47D68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04FE53-9993-4D28-9FB6-9AC053A3A2C2}" type="datetimeFigureOut">
              <a:rPr lang="en-US" smtClean="0"/>
              <a:pPr/>
              <a:t>4/7/2009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7702AB-23D2-4FE2-A228-9CE5C47D68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04FE53-9993-4D28-9FB6-9AC053A3A2C2}" type="datetimeFigureOut">
              <a:rPr lang="en-US" smtClean="0"/>
              <a:pPr/>
              <a:t>4/7/2009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7702AB-23D2-4FE2-A228-9CE5C47D68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mgs.xkcd.com/comics/iambic_pentameter.jpg"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sparknotes.com/shakespeare/twelfthnight/context.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kclibrary.org/images/guides/arts/masks.pn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hyperlink" Target="http://www.theatre.indiana.edu/productions/2006/lntdc/twelfthnight/images/costumerenderings/malvolio-yellow.jpg"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nfs.sparknotes.com/twelfthnight/page_2.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8000" dirty="0" smtClean="0"/>
              <a:t>Twelfth Night</a:t>
            </a:r>
            <a:r>
              <a:rPr lang="en-US" dirty="0" smtClean="0"/>
              <a:t>, </a:t>
            </a:r>
            <a:br>
              <a:rPr lang="en-US" dirty="0" smtClean="0"/>
            </a:br>
            <a:r>
              <a:rPr lang="en-US" dirty="0"/>
              <a:t>	</a:t>
            </a:r>
            <a:r>
              <a:rPr lang="en-US" dirty="0" smtClean="0"/>
              <a:t>		(or What You Will)</a:t>
            </a:r>
            <a:endParaRPr lang="en-US" dirty="0"/>
          </a:p>
        </p:txBody>
      </p:sp>
      <p:sp>
        <p:nvSpPr>
          <p:cNvPr id="3" name="Subtitle 2"/>
          <p:cNvSpPr>
            <a:spLocks noGrp="1"/>
          </p:cNvSpPr>
          <p:nvPr>
            <p:ph type="subTitle" idx="1"/>
          </p:nvPr>
        </p:nvSpPr>
        <p:spPr>
          <a:xfrm>
            <a:off x="4800600" y="3886200"/>
            <a:ext cx="2590800" cy="1752600"/>
          </a:xfrm>
        </p:spPr>
        <p:txBody>
          <a:bodyPr/>
          <a:lstStyle/>
          <a:p>
            <a:r>
              <a:rPr lang="en-US" dirty="0" smtClean="0"/>
              <a:t>A comedy by William Shakespeare</a:t>
            </a:r>
            <a:endParaRPr lang="en-US" dirty="0"/>
          </a:p>
        </p:txBody>
      </p:sp>
      <p:pic>
        <p:nvPicPr>
          <p:cNvPr id="4" name="Picture 3" descr="shakespeare skull.gif"/>
          <p:cNvPicPr>
            <a:picLocks noChangeAspect="1"/>
          </p:cNvPicPr>
          <p:nvPr/>
        </p:nvPicPr>
        <p:blipFill>
          <a:blip r:embed="rId3"/>
          <a:stretch>
            <a:fillRect/>
          </a:stretch>
        </p:blipFill>
        <p:spPr>
          <a:xfrm>
            <a:off x="228600" y="3272142"/>
            <a:ext cx="3733800" cy="337630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Famous or Memorable Quotations</a:t>
            </a:r>
            <a:endParaRPr lang="en-US" dirty="0"/>
          </a:p>
        </p:txBody>
      </p:sp>
      <p:sp>
        <p:nvSpPr>
          <p:cNvPr id="3" name="Content Placeholder 2"/>
          <p:cNvSpPr>
            <a:spLocks noGrp="1"/>
          </p:cNvSpPr>
          <p:nvPr>
            <p:ph idx="1"/>
          </p:nvPr>
        </p:nvSpPr>
        <p:spPr>
          <a:xfrm>
            <a:off x="457200" y="1600200"/>
            <a:ext cx="8229600" cy="4876800"/>
          </a:xfrm>
        </p:spPr>
        <p:txBody>
          <a:bodyPr>
            <a:normAutofit fontScale="55000" lnSpcReduction="20000"/>
          </a:bodyPr>
          <a:lstStyle/>
          <a:p>
            <a:pPr>
              <a:buNone/>
            </a:pPr>
            <a:r>
              <a:rPr lang="en-US" sz="4400" b="1" dirty="0" smtClean="0"/>
              <a:t>Love sought is good, but </a:t>
            </a:r>
            <a:r>
              <a:rPr lang="en-US" sz="4400" b="1" dirty="0" err="1" smtClean="0"/>
              <a:t>giv'n</a:t>
            </a:r>
            <a:r>
              <a:rPr lang="en-US" sz="4400" b="1" dirty="0" smtClean="0"/>
              <a:t> unsought is better. </a:t>
            </a:r>
            <a:r>
              <a:rPr lang="en-US" sz="4400" b="1" dirty="0" err="1" smtClean="0"/>
              <a:t>III.i</a:t>
            </a:r>
            <a:endParaRPr lang="en-US" sz="4400" b="1" dirty="0" smtClean="0"/>
          </a:p>
          <a:p>
            <a:pPr>
              <a:buNone/>
            </a:pPr>
            <a:endParaRPr lang="en-US" sz="4400" b="1" dirty="0" smtClean="0"/>
          </a:p>
          <a:p>
            <a:pPr>
              <a:buNone/>
            </a:pPr>
            <a:r>
              <a:rPr lang="en-US" sz="4400" b="1" dirty="0" smtClean="0"/>
              <a:t>Is it a world to hide virtues in? I.iii </a:t>
            </a:r>
          </a:p>
          <a:p>
            <a:pPr>
              <a:buNone/>
            </a:pPr>
            <a:endParaRPr lang="en-US" sz="4400" b="1" dirty="0" smtClean="0"/>
          </a:p>
          <a:p>
            <a:pPr>
              <a:buNone/>
            </a:pPr>
            <a:r>
              <a:rPr lang="en-US" sz="4400" b="1" dirty="0" smtClean="0"/>
              <a:t>We will draw the curtain and show you the picture. </a:t>
            </a:r>
            <a:r>
              <a:rPr lang="en-US" sz="4400" b="1" dirty="0" err="1" smtClean="0"/>
              <a:t>I.v</a:t>
            </a:r>
            <a:endParaRPr lang="en-US" sz="4400" b="1" dirty="0" smtClean="0"/>
          </a:p>
          <a:p>
            <a:pPr>
              <a:buNone/>
            </a:pPr>
            <a:endParaRPr lang="en-US" sz="4400" b="1" dirty="0" smtClean="0"/>
          </a:p>
          <a:p>
            <a:pPr>
              <a:buNone/>
            </a:pPr>
            <a:r>
              <a:rPr lang="en-US" sz="4400" b="1" dirty="0" smtClean="0"/>
              <a:t>Then come kiss me, sweet and twenty. II.iii </a:t>
            </a:r>
          </a:p>
          <a:p>
            <a:pPr>
              <a:buNone/>
            </a:pPr>
            <a:endParaRPr lang="en-US" sz="4400" b="1" dirty="0" smtClean="0"/>
          </a:p>
          <a:p>
            <a:pPr>
              <a:buNone/>
            </a:pPr>
            <a:r>
              <a:rPr lang="en-US" sz="4400" b="1" dirty="0" smtClean="0"/>
              <a:t>He does it with a better grace, but I do it more natural. II.iii </a:t>
            </a:r>
          </a:p>
          <a:p>
            <a:pPr>
              <a:buNone/>
            </a:pPr>
            <a:endParaRPr lang="en-US" sz="4400" b="1" dirty="0" smtClean="0"/>
          </a:p>
          <a:p>
            <a:pPr>
              <a:buNone/>
            </a:pPr>
            <a:r>
              <a:rPr lang="en-US" sz="4400" b="1" dirty="0" smtClean="0"/>
              <a:t>This is very midsummer madness. </a:t>
            </a:r>
            <a:r>
              <a:rPr lang="en-US" sz="4400" b="1" dirty="0" err="1" smtClean="0"/>
              <a:t>III.iv</a:t>
            </a:r>
            <a:endParaRPr lang="en-US" sz="4400" b="1" dirty="0" smtClean="0"/>
          </a:p>
          <a:p>
            <a:pPr>
              <a:buNone/>
            </a:pPr>
            <a:endParaRPr lang="en-US" sz="4400" b="1" dirty="0" smtClean="0"/>
          </a:p>
          <a:p>
            <a:pPr>
              <a:buNone/>
            </a:pPr>
            <a:r>
              <a:rPr lang="en-US" sz="4400" b="1" dirty="0" smtClean="0"/>
              <a:t>Out of the jaws of death. </a:t>
            </a:r>
            <a:r>
              <a:rPr lang="en-US" sz="4400" b="1" dirty="0" err="1" smtClean="0"/>
              <a:t>III.iv</a:t>
            </a:r>
            <a:endParaRPr lang="en-US" sz="4400"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dirty="0" smtClean="0"/>
              <a:t>English Nerd Joke</a:t>
            </a:r>
            <a:endParaRPr lang="en-US" dirty="0"/>
          </a:p>
        </p:txBody>
      </p:sp>
      <p:pic>
        <p:nvPicPr>
          <p:cNvPr id="169988" name="Picture 4" descr="http://imgs.xkcd.com/comics/iambic_pentameter.jpg">
            <a:hlinkClick r:id="rId3"/>
          </p:cNvPr>
          <p:cNvPicPr>
            <a:picLocks noChangeAspect="1" noChangeArrowheads="1"/>
          </p:cNvPicPr>
          <p:nvPr/>
        </p:nvPicPr>
        <p:blipFill>
          <a:blip r:embed="rId4"/>
          <a:srcRect/>
          <a:stretch>
            <a:fillRect/>
          </a:stretch>
        </p:blipFill>
        <p:spPr bwMode="auto">
          <a:xfrm>
            <a:off x="1905000" y="1447800"/>
            <a:ext cx="5022850" cy="51816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4818" name="Picture 2"/>
          <p:cNvPicPr>
            <a:picLocks noChangeAspect="1" noChangeArrowheads="1"/>
          </p:cNvPicPr>
          <p:nvPr/>
        </p:nvPicPr>
        <p:blipFill>
          <a:blip r:embed="rId3"/>
          <a:srcRect/>
          <a:stretch>
            <a:fillRect/>
          </a:stretch>
        </p:blipFill>
        <p:spPr bwMode="auto">
          <a:xfrm>
            <a:off x="381000" y="0"/>
            <a:ext cx="8395438" cy="7467600"/>
          </a:xfrm>
          <a:prstGeom prst="rect">
            <a:avLst/>
          </a:prstGeom>
          <a:noFill/>
          <a:ln w="9525">
            <a:noFill/>
            <a:miter lim="800000"/>
            <a:headEnd/>
            <a:tailEnd/>
          </a:ln>
          <a:effectLst/>
        </p:spPr>
      </p:pic>
      <p:sp>
        <p:nvSpPr>
          <p:cNvPr id="4" name="TextBox 3"/>
          <p:cNvSpPr txBox="1"/>
          <p:nvPr/>
        </p:nvSpPr>
        <p:spPr>
          <a:xfrm>
            <a:off x="228600" y="228600"/>
            <a:ext cx="8229600" cy="461665"/>
          </a:xfrm>
          <a:prstGeom prst="rect">
            <a:avLst/>
          </a:prstGeom>
          <a:noFill/>
        </p:spPr>
        <p:txBody>
          <a:bodyPr wrap="square" rtlCol="0">
            <a:spAutoFit/>
          </a:bodyPr>
          <a:lstStyle/>
          <a:p>
            <a:r>
              <a:rPr lang="en-US" sz="2400" i="1" dirty="0" smtClean="0">
                <a:solidFill>
                  <a:schemeClr val="accent4">
                    <a:lumMod val="75000"/>
                  </a:schemeClr>
                </a:solidFill>
              </a:rPr>
              <a:t>Twelfth Night</a:t>
            </a:r>
            <a:r>
              <a:rPr lang="en-US" sz="2400" dirty="0" smtClean="0">
                <a:solidFill>
                  <a:schemeClr val="accent4">
                    <a:lumMod val="75000"/>
                  </a:schemeClr>
                </a:solidFill>
              </a:rPr>
              <a:t> Character Tracking Chart</a:t>
            </a:r>
            <a:endParaRPr lang="en-US" sz="2400" i="1" dirty="0">
              <a:solidFill>
                <a:schemeClr val="accent4">
                  <a:lumMod val="75000"/>
                </a:schemeClr>
              </a:solidFill>
            </a:endParaRPr>
          </a:p>
        </p:txBody>
      </p:sp>
      <p:sp>
        <p:nvSpPr>
          <p:cNvPr id="5" name="TextBox 4"/>
          <p:cNvSpPr txBox="1"/>
          <p:nvPr/>
        </p:nvSpPr>
        <p:spPr>
          <a:xfrm>
            <a:off x="6248400" y="381000"/>
            <a:ext cx="2667000" cy="1477328"/>
          </a:xfrm>
          <a:prstGeom prst="rect">
            <a:avLst/>
          </a:prstGeom>
          <a:noFill/>
        </p:spPr>
        <p:txBody>
          <a:bodyPr wrap="square" rtlCol="0">
            <a:spAutoFit/>
          </a:bodyPr>
          <a:lstStyle/>
          <a:p>
            <a:r>
              <a:rPr lang="en-US" dirty="0" smtClean="0"/>
              <a:t>Write notes on each character (on petals) while watching the film. Put notes on setting around the violet.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75000"/>
                  </a:schemeClr>
                </a:solidFill>
              </a:rPr>
              <a:t>Literary Terms in Practice</a:t>
            </a:r>
            <a:endParaRPr lang="en-US" dirty="0">
              <a:solidFill>
                <a:schemeClr val="accent4">
                  <a:lumMod val="75000"/>
                </a:schemeClr>
              </a:solidFill>
            </a:endParaRPr>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US" dirty="0" smtClean="0"/>
              <a:t>dramatic irony</a:t>
            </a:r>
          </a:p>
          <a:p>
            <a:pPr marL="514350" indent="-514350">
              <a:buFont typeface="+mj-lt"/>
              <a:buAutoNum type="arabicPeriod"/>
            </a:pPr>
            <a:r>
              <a:rPr lang="en-US" dirty="0" smtClean="0"/>
              <a:t>imagery</a:t>
            </a:r>
          </a:p>
          <a:p>
            <a:pPr marL="514350" indent="-514350">
              <a:buFont typeface="+mj-lt"/>
              <a:buAutoNum type="arabicPeriod"/>
            </a:pPr>
            <a:r>
              <a:rPr lang="en-US" dirty="0" smtClean="0"/>
              <a:t>iambic pentameter</a:t>
            </a:r>
          </a:p>
          <a:p>
            <a:pPr marL="514350" indent="-514350">
              <a:buFont typeface="+mj-lt"/>
              <a:buAutoNum type="arabicPeriod"/>
            </a:pPr>
            <a:r>
              <a:rPr lang="en-US" dirty="0" smtClean="0"/>
              <a:t>prose vs. verse</a:t>
            </a:r>
          </a:p>
          <a:p>
            <a:pPr marL="514350" indent="-514350">
              <a:buFont typeface="+mj-lt"/>
              <a:buAutoNum type="arabicPeriod"/>
            </a:pPr>
            <a:r>
              <a:rPr lang="en-US" dirty="0" smtClean="0"/>
              <a:t>rhyme</a:t>
            </a:r>
          </a:p>
          <a:p>
            <a:pPr marL="514350" indent="-514350">
              <a:buFont typeface="+mj-lt"/>
              <a:buAutoNum type="arabicPeriod"/>
            </a:pPr>
            <a:r>
              <a:rPr lang="en-US" dirty="0" smtClean="0"/>
              <a:t>metaphor</a:t>
            </a:r>
          </a:p>
          <a:p>
            <a:pPr marL="514350" indent="-514350">
              <a:buFont typeface="+mj-lt"/>
              <a:buAutoNum type="arabicPeriod"/>
            </a:pPr>
            <a:r>
              <a:rPr lang="en-US" dirty="0" smtClean="0"/>
              <a:t>puns</a:t>
            </a:r>
          </a:p>
          <a:p>
            <a:pPr marL="514350" indent="-514350">
              <a:buFont typeface="+mj-lt"/>
              <a:buAutoNum type="arabicPeriod"/>
            </a:pPr>
            <a:r>
              <a:rPr lang="en-US" smtClean="0"/>
              <a:t>bawdiness</a:t>
            </a:r>
            <a:endParaRPr lang="en-US" dirty="0" smtClean="0"/>
          </a:p>
          <a:p>
            <a:pPr marL="514350" indent="-514350">
              <a:buFont typeface="+mj-lt"/>
              <a:buAutoNum type="arabicPeriod"/>
            </a:pPr>
            <a:r>
              <a:rPr lang="en-US" dirty="0" smtClean="0"/>
              <a:t>oxymoron</a:t>
            </a:r>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Day #2</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r>
              <a:rPr lang="en-US" b="1" dirty="0" smtClean="0"/>
              <a:t>Content Goal- </a:t>
            </a:r>
            <a:r>
              <a:rPr lang="en-US" i="1" dirty="0" smtClean="0"/>
              <a:t>Shakespeare in Love</a:t>
            </a:r>
            <a:r>
              <a:rPr lang="en-US" dirty="0" smtClean="0"/>
              <a:t> is a movie (screenplay by Tom Stoppard) that imagines a relationship between Shakespeare and the actress who secretly plays Juliet. At the end he starts prewriting </a:t>
            </a:r>
            <a:r>
              <a:rPr lang="en-US" i="1" dirty="0" smtClean="0"/>
              <a:t>Twelfth Night</a:t>
            </a:r>
            <a:r>
              <a:rPr lang="en-US" dirty="0" smtClean="0"/>
              <a:t>. We’ll start the movie at scene 25 “Opening Night” to get acquainted with the play.</a:t>
            </a:r>
          </a:p>
          <a:p>
            <a:r>
              <a:rPr lang="en-US" b="1" dirty="0" smtClean="0"/>
              <a:t>Language Goal-</a:t>
            </a:r>
            <a:r>
              <a:rPr lang="en-US" dirty="0" smtClean="0"/>
              <a:t> We will focus on the author’s mindset and purpose for writing </a:t>
            </a:r>
            <a:r>
              <a:rPr lang="en-US" i="1" dirty="0" smtClean="0"/>
              <a:t>Twelfth Night</a:t>
            </a:r>
            <a:r>
              <a:rPr lang="en-US" dirty="0" smtClean="0"/>
              <a:t> while paying particular attention to the words he chooses, rhythm, and rhyme to convey more meaning.        </a:t>
            </a:r>
            <a:endParaRPr lang="en-US"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chemeClr val="accent4">
                    <a:lumMod val="75000"/>
                  </a:schemeClr>
                </a:solidFill>
              </a:rPr>
              <a:t>Twelfth Night </a:t>
            </a:r>
            <a:r>
              <a:rPr lang="en-US" dirty="0" smtClean="0"/>
              <a:t>Characters</a:t>
            </a:r>
            <a:endParaRPr lang="en-US" dirty="0"/>
          </a:p>
        </p:txBody>
      </p:sp>
      <p:sp>
        <p:nvSpPr>
          <p:cNvPr id="4" name="Teardrop 3"/>
          <p:cNvSpPr/>
          <p:nvPr/>
        </p:nvSpPr>
        <p:spPr>
          <a:xfrm>
            <a:off x="2438400" y="3657600"/>
            <a:ext cx="1371600" cy="1371600"/>
          </a:xfrm>
          <a:prstGeom prst="teardrop">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Olivia</a:t>
            </a:r>
            <a:endParaRPr lang="en-US" dirty="0">
              <a:solidFill>
                <a:schemeClr val="tx1"/>
              </a:solidFill>
            </a:endParaRPr>
          </a:p>
        </p:txBody>
      </p:sp>
      <p:sp>
        <p:nvSpPr>
          <p:cNvPr id="5" name="Teardrop 4"/>
          <p:cNvSpPr/>
          <p:nvPr/>
        </p:nvSpPr>
        <p:spPr>
          <a:xfrm rot="20278044">
            <a:off x="3712384" y="4702983"/>
            <a:ext cx="1371600" cy="1371600"/>
          </a:xfrm>
          <a:prstGeom prst="teardrop">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Feste</a:t>
            </a:r>
            <a:endParaRPr lang="en-US" dirty="0">
              <a:solidFill>
                <a:schemeClr val="tx1"/>
              </a:solidFill>
            </a:endParaRPr>
          </a:p>
        </p:txBody>
      </p:sp>
      <p:sp>
        <p:nvSpPr>
          <p:cNvPr id="6" name="Teardrop 5"/>
          <p:cNvSpPr/>
          <p:nvPr/>
        </p:nvSpPr>
        <p:spPr>
          <a:xfrm rot="17410505">
            <a:off x="4766446" y="4537847"/>
            <a:ext cx="1371600" cy="1371600"/>
          </a:xfrm>
          <a:prstGeom prst="teardrop">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Maria</a:t>
            </a:r>
            <a:endParaRPr lang="en-US" dirty="0">
              <a:solidFill>
                <a:schemeClr val="tx1"/>
              </a:solidFill>
            </a:endParaRPr>
          </a:p>
        </p:txBody>
      </p:sp>
      <p:sp>
        <p:nvSpPr>
          <p:cNvPr id="7" name="Teardrop 6"/>
          <p:cNvSpPr/>
          <p:nvPr/>
        </p:nvSpPr>
        <p:spPr>
          <a:xfrm>
            <a:off x="2743200" y="4495800"/>
            <a:ext cx="1447800" cy="1371600"/>
          </a:xfrm>
          <a:prstGeom prst="teardrop">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Sebastian</a:t>
            </a:r>
            <a:endParaRPr lang="en-US" sz="1600" dirty="0">
              <a:solidFill>
                <a:schemeClr val="tx1"/>
              </a:solidFill>
            </a:endParaRPr>
          </a:p>
        </p:txBody>
      </p:sp>
      <p:sp>
        <p:nvSpPr>
          <p:cNvPr id="8" name="Teardrop 7"/>
          <p:cNvSpPr/>
          <p:nvPr/>
        </p:nvSpPr>
        <p:spPr>
          <a:xfrm rot="16200000">
            <a:off x="5405484" y="3805283"/>
            <a:ext cx="1371600" cy="1371600"/>
          </a:xfrm>
          <a:prstGeom prst="teardrop">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Sir Toby Belch</a:t>
            </a:r>
            <a:endParaRPr lang="en-US" dirty="0">
              <a:solidFill>
                <a:schemeClr val="tx1"/>
              </a:solidFill>
            </a:endParaRPr>
          </a:p>
        </p:txBody>
      </p:sp>
      <p:sp>
        <p:nvSpPr>
          <p:cNvPr id="9" name="Teardrop 8"/>
          <p:cNvSpPr/>
          <p:nvPr/>
        </p:nvSpPr>
        <p:spPr>
          <a:xfrm rot="12165634">
            <a:off x="5407309" y="2555078"/>
            <a:ext cx="1421262" cy="1377960"/>
          </a:xfrm>
          <a:prstGeom prst="teardrop">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600" dirty="0" err="1" smtClean="0">
                <a:solidFill>
                  <a:schemeClr val="tx1"/>
                </a:solidFill>
              </a:rPr>
              <a:t>Malvalio</a:t>
            </a:r>
            <a:endParaRPr lang="en-US" sz="1600" dirty="0">
              <a:solidFill>
                <a:schemeClr val="tx1"/>
              </a:solidFill>
            </a:endParaRPr>
          </a:p>
        </p:txBody>
      </p:sp>
      <p:sp>
        <p:nvSpPr>
          <p:cNvPr id="10" name="Teardrop 9"/>
          <p:cNvSpPr/>
          <p:nvPr/>
        </p:nvSpPr>
        <p:spPr>
          <a:xfrm rot="9319307">
            <a:off x="4532925" y="1942126"/>
            <a:ext cx="1371600" cy="1371600"/>
          </a:xfrm>
          <a:prstGeom prst="teardrop">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rPr>
              <a:t>Sir Andrew</a:t>
            </a:r>
            <a:endParaRPr lang="en-US" dirty="0">
              <a:solidFill>
                <a:schemeClr val="tx1"/>
              </a:solidFill>
            </a:endParaRPr>
          </a:p>
        </p:txBody>
      </p:sp>
      <p:sp>
        <p:nvSpPr>
          <p:cNvPr id="11" name="Teardrop 10"/>
          <p:cNvSpPr/>
          <p:nvPr/>
        </p:nvSpPr>
        <p:spPr>
          <a:xfrm rot="5177942">
            <a:off x="3373436" y="1849435"/>
            <a:ext cx="1371600" cy="1371600"/>
          </a:xfrm>
          <a:prstGeom prst="teardrop">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Antonio</a:t>
            </a:r>
            <a:endParaRPr lang="en-US" dirty="0">
              <a:solidFill>
                <a:schemeClr val="tx1"/>
              </a:solidFill>
            </a:endParaRPr>
          </a:p>
        </p:txBody>
      </p:sp>
      <p:sp>
        <p:nvSpPr>
          <p:cNvPr id="12" name="Teardrop 11"/>
          <p:cNvSpPr/>
          <p:nvPr/>
        </p:nvSpPr>
        <p:spPr>
          <a:xfrm rot="2870127">
            <a:off x="2454685" y="2530884"/>
            <a:ext cx="1371600" cy="1371600"/>
          </a:xfrm>
          <a:prstGeom prst="teardrop">
            <a:avLst>
              <a:gd name="adj" fmla="val 100000"/>
            </a:avLst>
          </a:prstGeom>
          <a:solidFill>
            <a:schemeClr val="accent4">
              <a:lumMod val="60000"/>
              <a:lumOff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Orsino</a:t>
            </a:r>
            <a:endParaRPr lang="en-US" dirty="0">
              <a:solidFill>
                <a:schemeClr val="tx1"/>
              </a:solidFill>
            </a:endParaRPr>
          </a:p>
        </p:txBody>
      </p:sp>
      <p:sp>
        <p:nvSpPr>
          <p:cNvPr id="3" name="Oval 2"/>
          <p:cNvSpPr/>
          <p:nvPr/>
        </p:nvSpPr>
        <p:spPr>
          <a:xfrm>
            <a:off x="3581400" y="3048000"/>
            <a:ext cx="2057400" cy="1752600"/>
          </a:xfrm>
          <a:prstGeom prst="ellipse">
            <a:avLst/>
          </a:prstGeom>
          <a:solidFill>
            <a:srgbClr val="F8FDB5"/>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Viola (</a:t>
            </a:r>
            <a:r>
              <a:rPr lang="en-US" dirty="0" err="1" smtClean="0">
                <a:solidFill>
                  <a:schemeClr val="tx1"/>
                </a:solidFill>
              </a:rPr>
              <a:t>Cesario</a:t>
            </a:r>
            <a:r>
              <a:rPr lang="en-US" dirty="0" smtClean="0">
                <a:solidFill>
                  <a:schemeClr val="tx1"/>
                </a:solidFill>
              </a:rPr>
              <a:t>)</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i="1" dirty="0" smtClean="0">
                <a:solidFill>
                  <a:schemeClr val="accent4">
                    <a:lumMod val="75000"/>
                  </a:schemeClr>
                </a:solidFill>
              </a:rPr>
              <a:t>Twelfth Night </a:t>
            </a:r>
            <a:r>
              <a:rPr lang="en-US" dirty="0" smtClean="0"/>
              <a:t>Goals</a:t>
            </a:r>
            <a:endParaRPr lang="en-US" dirty="0"/>
          </a:p>
        </p:txBody>
      </p:sp>
      <p:sp>
        <p:nvSpPr>
          <p:cNvPr id="19459" name="Rectangle 3"/>
          <p:cNvSpPr>
            <a:spLocks noGrp="1" noChangeArrowheads="1"/>
          </p:cNvSpPr>
          <p:nvPr>
            <p:ph idx="1"/>
          </p:nvPr>
        </p:nvSpPr>
        <p:spPr/>
        <p:txBody>
          <a:bodyPr>
            <a:normAutofit fontScale="92500" lnSpcReduction="20000"/>
          </a:bodyPr>
          <a:lstStyle/>
          <a:p>
            <a:r>
              <a:rPr lang="en-US" sz="2800" b="1" dirty="0"/>
              <a:t>Content </a:t>
            </a:r>
            <a:r>
              <a:rPr lang="en-US" sz="2800" b="1" dirty="0" smtClean="0"/>
              <a:t>Goal- </a:t>
            </a:r>
            <a:r>
              <a:rPr lang="en-US" sz="2800" dirty="0" smtClean="0"/>
              <a:t>We will read selections from </a:t>
            </a:r>
            <a:r>
              <a:rPr lang="en-US" sz="2800" i="1" dirty="0" smtClean="0"/>
              <a:t>Twelfth Night</a:t>
            </a:r>
            <a:r>
              <a:rPr lang="en-US" sz="2800" dirty="0" smtClean="0"/>
              <a:t>, watch the movie version, and watch selections of adaptations. We will focus on the poetry of language, how it communicates emotions, and compare versions of Shakespeare’s comedic work.</a:t>
            </a:r>
            <a:endParaRPr lang="en-US" sz="2800" dirty="0"/>
          </a:p>
          <a:p>
            <a:r>
              <a:rPr lang="en-US" sz="2800" b="1" dirty="0"/>
              <a:t>Language Goal- </a:t>
            </a:r>
            <a:r>
              <a:rPr lang="en-US" sz="2800" dirty="0"/>
              <a:t>We will use words to show emotions, conflict, and sensory images.</a:t>
            </a:r>
          </a:p>
          <a:p>
            <a:endParaRPr lang="en-US" sz="2800" dirty="0"/>
          </a:p>
          <a:p>
            <a:pPr>
              <a:buFontTx/>
              <a:buNone/>
            </a:pPr>
            <a:r>
              <a:rPr lang="en-US" sz="2800" i="1" dirty="0">
                <a:solidFill>
                  <a:schemeClr val="accent4">
                    <a:lumMod val="75000"/>
                  </a:schemeClr>
                </a:solidFill>
              </a:rPr>
              <a:t>“Without an understanding of this music, Shakespeare is only the sense we can make of him; he is the wisdom without the shapeliness, which is one half of the poem.”</a:t>
            </a:r>
            <a:r>
              <a:rPr lang="en-US" sz="2800" dirty="0">
                <a:solidFill>
                  <a:schemeClr val="accent4">
                    <a:lumMod val="75000"/>
                  </a:schemeClr>
                </a:solidFill>
              </a:rPr>
              <a:t> Mary Oliver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a:t>
            </a:r>
            <a:endParaRPr lang="en-US" dirty="0"/>
          </a:p>
        </p:txBody>
      </p:sp>
      <p:sp>
        <p:nvSpPr>
          <p:cNvPr id="3" name="Content Placeholder 2"/>
          <p:cNvSpPr>
            <a:spLocks noGrp="1"/>
          </p:cNvSpPr>
          <p:nvPr>
            <p:ph idx="1"/>
          </p:nvPr>
        </p:nvSpPr>
        <p:spPr>
          <a:xfrm>
            <a:off x="381000" y="1600200"/>
            <a:ext cx="8458200" cy="4525963"/>
          </a:xfrm>
        </p:spPr>
        <p:txBody>
          <a:bodyPr/>
          <a:lstStyle/>
          <a:p>
            <a:r>
              <a:rPr lang="en-US" i="1" dirty="0" smtClean="0"/>
              <a:t>Twelfth Night </a:t>
            </a:r>
            <a:r>
              <a:rPr lang="en-US" dirty="0" smtClean="0"/>
              <a:t>is about illusion, deception, disguises, madness, and the extraordinary things that love will cause us to do—and to see. </a:t>
            </a:r>
            <a:r>
              <a:rPr lang="en-US" sz="2400" dirty="0" smtClean="0">
                <a:hlinkClick r:id="rId3"/>
              </a:rPr>
              <a:t>http://www.sparknotes.com/shakespeare/twelfthnight/context.html</a:t>
            </a:r>
            <a:endParaRPr lang="en-US" dirty="0" smtClean="0"/>
          </a:p>
          <a:p>
            <a:r>
              <a:rPr lang="en-US" dirty="0" smtClean="0"/>
              <a:t>Two main themes are “love is suffering” and the “costs of ambition.”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of Theatrical Comedy</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disguises</a:t>
            </a:r>
          </a:p>
          <a:p>
            <a:pPr marL="514350" indent="-514350">
              <a:buFont typeface="+mj-lt"/>
              <a:buAutoNum type="arabicPeriod"/>
            </a:pPr>
            <a:r>
              <a:rPr lang="en-US" dirty="0" smtClean="0"/>
              <a:t>mistaken identity</a:t>
            </a:r>
          </a:p>
          <a:p>
            <a:pPr marL="514350" indent="-514350">
              <a:buFont typeface="+mj-lt"/>
              <a:buAutoNum type="arabicPeriod"/>
            </a:pPr>
            <a:r>
              <a:rPr lang="en-US" dirty="0" smtClean="0"/>
              <a:t>separation of lovers</a:t>
            </a:r>
          </a:p>
          <a:p>
            <a:pPr marL="514350" indent="-514350">
              <a:buFont typeface="+mj-lt"/>
              <a:buAutoNum type="arabicPeriod"/>
            </a:pPr>
            <a:r>
              <a:rPr lang="en-US" dirty="0" smtClean="0"/>
              <a:t>family turmoil</a:t>
            </a:r>
          </a:p>
          <a:p>
            <a:pPr marL="514350" indent="-514350">
              <a:buFont typeface="+mj-lt"/>
              <a:buAutoNum type="arabicPeriod"/>
            </a:pPr>
            <a:r>
              <a:rPr lang="en-US" dirty="0" smtClean="0"/>
              <a:t>clever servant and/or fool</a:t>
            </a:r>
          </a:p>
          <a:p>
            <a:pPr marL="514350" indent="-514350">
              <a:buFont typeface="+mj-lt"/>
              <a:buAutoNum type="arabicPeriod"/>
            </a:pPr>
            <a:r>
              <a:rPr lang="en-US" dirty="0" smtClean="0"/>
              <a:t>separation &amp; reunification</a:t>
            </a:r>
          </a:p>
          <a:p>
            <a:pPr marL="514350" indent="-514350">
              <a:buFont typeface="+mj-lt"/>
              <a:buAutoNum type="arabicPeriod"/>
            </a:pPr>
            <a:r>
              <a:rPr lang="en-US" dirty="0" smtClean="0"/>
              <a:t>celebratory resolution of all conflict</a:t>
            </a:r>
          </a:p>
          <a:p>
            <a:pPr marL="514350" indent="-514350">
              <a:buFont typeface="+mj-lt"/>
              <a:buAutoNum type="arabicPeriod"/>
            </a:pPr>
            <a:endParaRPr lang="en-US" dirty="0" smtClean="0"/>
          </a:p>
          <a:p>
            <a:pPr marL="514350" indent="-514350">
              <a:buFont typeface="+mj-lt"/>
              <a:buAutoNum type="arabicPeriod"/>
            </a:pPr>
            <a:endParaRPr lang="en-US" dirty="0"/>
          </a:p>
        </p:txBody>
      </p:sp>
      <p:pic>
        <p:nvPicPr>
          <p:cNvPr id="18434" name="Picture 2" descr="See full size image">
            <a:hlinkClick r:id="rId3"/>
          </p:cNvPr>
          <p:cNvPicPr>
            <a:picLocks noChangeAspect="1" noChangeArrowheads="1"/>
          </p:cNvPicPr>
          <p:nvPr/>
        </p:nvPicPr>
        <p:blipFill>
          <a:blip r:embed="rId4"/>
          <a:srcRect/>
          <a:stretch>
            <a:fillRect/>
          </a:stretch>
        </p:blipFill>
        <p:spPr bwMode="auto">
          <a:xfrm>
            <a:off x="5029200" y="1752600"/>
            <a:ext cx="3048000" cy="2116667"/>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r>
              <a:rPr lang="en-US" sz="4000" dirty="0" smtClean="0"/>
              <a:t>Famous Quotation</a:t>
            </a:r>
            <a:endParaRPr lang="en-US" sz="4000" dirty="0"/>
          </a:p>
        </p:txBody>
      </p:sp>
      <p:sp>
        <p:nvSpPr>
          <p:cNvPr id="18435" name="Rectangle 3"/>
          <p:cNvSpPr>
            <a:spLocks noGrp="1" noChangeArrowheads="1"/>
          </p:cNvSpPr>
          <p:nvPr>
            <p:ph sz="half" idx="1"/>
          </p:nvPr>
        </p:nvSpPr>
        <p:spPr/>
        <p:txBody>
          <a:bodyPr/>
          <a:lstStyle/>
          <a:p>
            <a:pPr>
              <a:buFontTx/>
              <a:buNone/>
            </a:pPr>
            <a:r>
              <a:rPr lang="en-US" dirty="0"/>
              <a:t>“Be not afraid of greatness: some are born great, some achieve greatness, Some have greatness thrust upon them.” </a:t>
            </a:r>
          </a:p>
          <a:p>
            <a:pPr>
              <a:buFontTx/>
              <a:buNone/>
            </a:pPr>
            <a:r>
              <a:rPr lang="en-US" dirty="0" err="1"/>
              <a:t>II.v</a:t>
            </a:r>
            <a:r>
              <a:rPr lang="en-US" dirty="0"/>
              <a:t> </a:t>
            </a:r>
            <a:r>
              <a:rPr lang="en-US" dirty="0" err="1"/>
              <a:t>Malvolio</a:t>
            </a:r>
            <a:endParaRPr lang="en-US" dirty="0"/>
          </a:p>
        </p:txBody>
      </p:sp>
      <p:sp>
        <p:nvSpPr>
          <p:cNvPr id="5" name="Content Placeholder 4"/>
          <p:cNvSpPr>
            <a:spLocks noGrp="1"/>
          </p:cNvSpPr>
          <p:nvPr>
            <p:ph sz="half" idx="2"/>
          </p:nvPr>
        </p:nvSpPr>
        <p:spPr/>
        <p:txBody>
          <a:bodyPr/>
          <a:lstStyle/>
          <a:p>
            <a:endParaRPr lang="en-US" dirty="0"/>
          </a:p>
        </p:txBody>
      </p:sp>
      <p:pic>
        <p:nvPicPr>
          <p:cNvPr id="16386" name="Picture 2" descr="http://www.theatre.indiana.edu/productions/2006/lntdc/twelfthnight/images/costumerenderings/malvolio-yellow.jpg">
            <a:hlinkClick r:id="rId3"/>
          </p:cNvPr>
          <p:cNvPicPr>
            <a:picLocks noChangeAspect="1" noChangeArrowheads="1"/>
          </p:cNvPicPr>
          <p:nvPr/>
        </p:nvPicPr>
        <p:blipFill>
          <a:blip r:embed="rId4"/>
          <a:srcRect/>
          <a:stretch>
            <a:fillRect/>
          </a:stretch>
        </p:blipFill>
        <p:spPr bwMode="auto">
          <a:xfrm>
            <a:off x="4800600" y="1601257"/>
            <a:ext cx="3048000" cy="478366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Rectangle 1028"/>
          <p:cNvSpPr>
            <a:spLocks noGrp="1" noChangeArrowheads="1"/>
          </p:cNvSpPr>
          <p:nvPr>
            <p:ph type="title"/>
          </p:nvPr>
        </p:nvSpPr>
        <p:spPr/>
        <p:txBody>
          <a:bodyPr/>
          <a:lstStyle/>
          <a:p>
            <a:r>
              <a:rPr lang="en-US" i="1"/>
              <a:t>She’s the Man</a:t>
            </a:r>
            <a:r>
              <a:rPr lang="en-US"/>
              <a:t> = </a:t>
            </a:r>
            <a:r>
              <a:rPr lang="en-US" i="1"/>
              <a:t>Twelfth Night</a:t>
            </a:r>
          </a:p>
        </p:txBody>
      </p:sp>
      <p:pic>
        <p:nvPicPr>
          <p:cNvPr id="108555" name="Picture 1035" descr="060317_shetheman_vmed"/>
          <p:cNvPicPr>
            <a:picLocks noGrp="1" noChangeAspect="1" noChangeArrowheads="1"/>
          </p:cNvPicPr>
          <p:nvPr>
            <p:ph sz="half" idx="1"/>
          </p:nvPr>
        </p:nvPicPr>
        <p:blipFill>
          <a:blip r:embed="rId3"/>
          <a:srcRect/>
          <a:stretch>
            <a:fillRect/>
          </a:stretch>
        </p:blipFill>
        <p:spPr>
          <a:xfrm>
            <a:off x="669925" y="1295400"/>
            <a:ext cx="3063875" cy="4768587"/>
          </a:xfrm>
          <a:noFill/>
          <a:ln/>
        </p:spPr>
      </p:pic>
      <p:pic>
        <p:nvPicPr>
          <p:cNvPr id="108556" name="Picture 1036" descr="twelfth_night"/>
          <p:cNvPicPr>
            <a:picLocks noGrp="1" noChangeAspect="1" noChangeArrowheads="1"/>
          </p:cNvPicPr>
          <p:nvPr>
            <p:ph sz="half" idx="2"/>
          </p:nvPr>
        </p:nvPicPr>
        <p:blipFill>
          <a:blip r:embed="rId4"/>
          <a:srcRect/>
          <a:stretch>
            <a:fillRect/>
          </a:stretch>
        </p:blipFill>
        <p:spPr>
          <a:xfrm>
            <a:off x="4495800" y="1219200"/>
            <a:ext cx="3248163" cy="4953000"/>
          </a:xfrm>
          <a:noFill/>
          <a:ln/>
        </p:spPr>
      </p:pic>
      <p:sp>
        <p:nvSpPr>
          <p:cNvPr id="5" name="TextBox 4"/>
          <p:cNvSpPr txBox="1"/>
          <p:nvPr/>
        </p:nvSpPr>
        <p:spPr>
          <a:xfrm>
            <a:off x="381000" y="6248400"/>
            <a:ext cx="8458200" cy="369332"/>
          </a:xfrm>
          <a:prstGeom prst="rect">
            <a:avLst/>
          </a:prstGeom>
          <a:noFill/>
        </p:spPr>
        <p:txBody>
          <a:bodyPr wrap="square" rtlCol="0">
            <a:spAutoFit/>
          </a:bodyPr>
          <a:lstStyle/>
          <a:p>
            <a:r>
              <a:rPr lang="en-US" dirty="0" smtClean="0"/>
              <a:t>Adaptations remind us that Shakespeare’s storylines are classic stories on lasting themes.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r>
              <a:rPr lang="en-US"/>
              <a:t>Shakespearean Sonnet</a:t>
            </a:r>
            <a:br>
              <a:rPr lang="en-US"/>
            </a:br>
            <a:r>
              <a:rPr lang="en-US"/>
              <a:t>Format and Meter</a:t>
            </a:r>
          </a:p>
        </p:txBody>
      </p:sp>
      <p:sp>
        <p:nvSpPr>
          <p:cNvPr id="20483" name="Rectangle 3"/>
          <p:cNvSpPr>
            <a:spLocks noGrp="1" noChangeArrowheads="1"/>
          </p:cNvSpPr>
          <p:nvPr>
            <p:ph sz="half" idx="1"/>
          </p:nvPr>
        </p:nvSpPr>
        <p:spPr/>
        <p:txBody>
          <a:bodyPr/>
          <a:lstStyle/>
          <a:p>
            <a:r>
              <a:rPr lang="en-US"/>
              <a:t>14 lines</a:t>
            </a:r>
          </a:p>
          <a:p>
            <a:pPr lvl="1"/>
            <a:r>
              <a:rPr lang="en-US"/>
              <a:t>3 quatrains and 1 couplet</a:t>
            </a:r>
          </a:p>
          <a:p>
            <a:r>
              <a:rPr lang="en-US"/>
              <a:t>Iambic pentameter</a:t>
            </a:r>
          </a:p>
          <a:p>
            <a:pPr lvl="1"/>
            <a:r>
              <a:rPr lang="en-US"/>
              <a:t>Soft…hard sounds alternated 5 times</a:t>
            </a:r>
          </a:p>
          <a:p>
            <a:pPr lvl="1"/>
            <a:r>
              <a:rPr lang="en-US"/>
              <a:t>Generally 10 syllables in a line</a:t>
            </a:r>
          </a:p>
        </p:txBody>
      </p:sp>
      <p:sp>
        <p:nvSpPr>
          <p:cNvPr id="20485" name="Rectangle 5"/>
          <p:cNvSpPr>
            <a:spLocks noGrp="1" noChangeArrowheads="1"/>
          </p:cNvSpPr>
          <p:nvPr>
            <p:ph sz="half" idx="2"/>
          </p:nvPr>
        </p:nvSpPr>
        <p:spPr/>
        <p:txBody>
          <a:bodyPr>
            <a:normAutofit fontScale="92500" lnSpcReduction="10000"/>
          </a:bodyPr>
          <a:lstStyle/>
          <a:p>
            <a:pPr>
              <a:lnSpc>
                <a:spcPct val="90000"/>
              </a:lnSpc>
            </a:pPr>
            <a:r>
              <a:rPr lang="en-US"/>
              <a:t>Rhyme Scheme</a:t>
            </a:r>
          </a:p>
          <a:p>
            <a:pPr algn="r">
              <a:lnSpc>
                <a:spcPct val="90000"/>
              </a:lnSpc>
              <a:buFontTx/>
              <a:buNone/>
            </a:pPr>
            <a:r>
              <a:rPr lang="en-US" sz="2000"/>
              <a:t>A</a:t>
            </a:r>
          </a:p>
          <a:p>
            <a:pPr algn="r">
              <a:lnSpc>
                <a:spcPct val="90000"/>
              </a:lnSpc>
              <a:buFontTx/>
              <a:buNone/>
            </a:pPr>
            <a:r>
              <a:rPr lang="en-US" sz="2000"/>
              <a:t>B</a:t>
            </a:r>
          </a:p>
          <a:p>
            <a:pPr algn="r">
              <a:lnSpc>
                <a:spcPct val="90000"/>
              </a:lnSpc>
              <a:buFontTx/>
              <a:buNone/>
            </a:pPr>
            <a:r>
              <a:rPr lang="en-US" sz="2000"/>
              <a:t>A</a:t>
            </a:r>
          </a:p>
          <a:p>
            <a:pPr algn="r">
              <a:lnSpc>
                <a:spcPct val="90000"/>
              </a:lnSpc>
              <a:buFontTx/>
              <a:buNone/>
            </a:pPr>
            <a:r>
              <a:rPr lang="en-US" sz="2000"/>
              <a:t>B</a:t>
            </a:r>
          </a:p>
          <a:p>
            <a:pPr algn="r">
              <a:lnSpc>
                <a:spcPct val="90000"/>
              </a:lnSpc>
              <a:buFontTx/>
              <a:buNone/>
            </a:pPr>
            <a:r>
              <a:rPr lang="en-US" sz="2000"/>
              <a:t>C</a:t>
            </a:r>
          </a:p>
          <a:p>
            <a:pPr algn="r">
              <a:lnSpc>
                <a:spcPct val="90000"/>
              </a:lnSpc>
              <a:buFontTx/>
              <a:buNone/>
            </a:pPr>
            <a:r>
              <a:rPr lang="en-US" sz="2000"/>
              <a:t>D</a:t>
            </a:r>
          </a:p>
          <a:p>
            <a:pPr algn="r">
              <a:lnSpc>
                <a:spcPct val="90000"/>
              </a:lnSpc>
              <a:buFontTx/>
              <a:buNone/>
            </a:pPr>
            <a:r>
              <a:rPr lang="en-US" sz="2000"/>
              <a:t>C</a:t>
            </a:r>
          </a:p>
          <a:p>
            <a:pPr algn="r">
              <a:lnSpc>
                <a:spcPct val="90000"/>
              </a:lnSpc>
              <a:buFontTx/>
              <a:buNone/>
            </a:pPr>
            <a:r>
              <a:rPr lang="en-US" sz="2000"/>
              <a:t>D</a:t>
            </a:r>
          </a:p>
          <a:p>
            <a:pPr algn="r">
              <a:lnSpc>
                <a:spcPct val="90000"/>
              </a:lnSpc>
              <a:buFontTx/>
              <a:buNone/>
            </a:pPr>
            <a:r>
              <a:rPr lang="en-US" sz="2000"/>
              <a:t>E</a:t>
            </a:r>
          </a:p>
          <a:p>
            <a:pPr algn="r">
              <a:lnSpc>
                <a:spcPct val="90000"/>
              </a:lnSpc>
              <a:buFontTx/>
              <a:buNone/>
            </a:pPr>
            <a:r>
              <a:rPr lang="en-US" sz="2000"/>
              <a:t>F</a:t>
            </a:r>
          </a:p>
          <a:p>
            <a:pPr algn="r">
              <a:lnSpc>
                <a:spcPct val="90000"/>
              </a:lnSpc>
              <a:buFontTx/>
              <a:buNone/>
            </a:pPr>
            <a:r>
              <a:rPr lang="en-US" sz="2000"/>
              <a:t>E</a:t>
            </a:r>
          </a:p>
          <a:p>
            <a:pPr algn="r">
              <a:lnSpc>
                <a:spcPct val="90000"/>
              </a:lnSpc>
              <a:buFontTx/>
              <a:buNone/>
            </a:pPr>
            <a:r>
              <a:rPr lang="en-US" sz="2000"/>
              <a:t>F</a:t>
            </a:r>
          </a:p>
          <a:p>
            <a:pPr algn="r">
              <a:lnSpc>
                <a:spcPct val="90000"/>
              </a:lnSpc>
              <a:buFontTx/>
              <a:buNone/>
            </a:pPr>
            <a:r>
              <a:rPr lang="en-US" sz="2000"/>
              <a:t>G</a:t>
            </a:r>
          </a:p>
          <a:p>
            <a:pPr algn="r">
              <a:lnSpc>
                <a:spcPct val="90000"/>
              </a:lnSpc>
              <a:buFontTx/>
              <a:buNone/>
            </a:pPr>
            <a:r>
              <a:rPr lang="en-US" sz="2000"/>
              <a:t>G</a:t>
            </a:r>
          </a:p>
          <a:p>
            <a:pPr>
              <a:lnSpc>
                <a:spcPct val="90000"/>
              </a:lnSpc>
              <a:buFontTx/>
              <a:buNone/>
            </a:pPr>
            <a:endParaRPr lang="en-US" sz="2000"/>
          </a:p>
        </p:txBody>
      </p:sp>
      <p:sp>
        <p:nvSpPr>
          <p:cNvPr id="20484" name="Text Box 4"/>
          <p:cNvSpPr txBox="1">
            <a:spLocks noChangeArrowheads="1"/>
          </p:cNvSpPr>
          <p:nvPr/>
        </p:nvSpPr>
        <p:spPr bwMode="auto">
          <a:xfrm>
            <a:off x="228600" y="6400800"/>
            <a:ext cx="8686800" cy="366713"/>
          </a:xfrm>
          <a:prstGeom prst="rect">
            <a:avLst/>
          </a:prstGeom>
          <a:noFill/>
          <a:ln w="12700" cap="sq">
            <a:noFill/>
            <a:miter lim="800000"/>
            <a:headEnd type="none" w="sm" len="sm"/>
            <a:tailEnd type="none" w="sm" len="sm"/>
          </a:ln>
          <a:effectLst/>
        </p:spPr>
        <p:txBody>
          <a:bodyPr>
            <a:spAutoFit/>
          </a:bodyPr>
          <a:lstStyle/>
          <a:p>
            <a:pPr>
              <a:spcBef>
                <a:spcPct val="50000"/>
              </a:spcBef>
            </a:pPr>
            <a:r>
              <a:rPr lang="en-US">
                <a:latin typeface="Times New Roman" pitchFamily="18" charset="0"/>
              </a:rPr>
              <a:t>Source: Mary Oliver </a:t>
            </a:r>
            <a:r>
              <a:rPr lang="en-US" i="1">
                <a:latin typeface="Times New Roman" pitchFamily="18" charset="0"/>
              </a:rPr>
              <a:t>Rules for the Dance</a:t>
            </a:r>
            <a:endParaRPr lang="en-US">
              <a:latin typeface="Times New Roman" pitchFamily="18" charset="0"/>
            </a:endParaRPr>
          </a:p>
        </p:txBody>
      </p:sp>
      <p:sp>
        <p:nvSpPr>
          <p:cNvPr id="20487" name="AutoShape 7" descr="http://cache.eb.com/eb/image?id=14411"/>
          <p:cNvSpPr>
            <a:spLocks noChangeAspect="1" noChangeArrowheads="1"/>
          </p:cNvSpPr>
          <p:nvPr/>
        </p:nvSpPr>
        <p:spPr bwMode="auto">
          <a:xfrm>
            <a:off x="4424363" y="3281363"/>
            <a:ext cx="296862" cy="296862"/>
          </a:xfrm>
          <a:prstGeom prst="rect">
            <a:avLst/>
          </a:prstGeom>
          <a:noFill/>
        </p:spPr>
        <p:txBody>
          <a:bodyPr/>
          <a:lstStyle/>
          <a:p>
            <a:endParaRPr lang="en-US"/>
          </a:p>
        </p:txBody>
      </p:sp>
      <p:sp>
        <p:nvSpPr>
          <p:cNvPr id="20489" name="AutoShape 9" descr="http://cache.eb.com/eb/image?id=14411"/>
          <p:cNvSpPr>
            <a:spLocks noChangeAspect="1" noChangeArrowheads="1"/>
          </p:cNvSpPr>
          <p:nvPr/>
        </p:nvSpPr>
        <p:spPr bwMode="auto">
          <a:xfrm>
            <a:off x="4424363" y="3281363"/>
            <a:ext cx="296862" cy="296862"/>
          </a:xfrm>
          <a:prstGeom prst="rect">
            <a:avLst/>
          </a:prstGeom>
          <a:noFill/>
        </p:spPr>
        <p:txBody>
          <a:bodyPr/>
          <a:lstStyle/>
          <a:p>
            <a:endParaRPr lang="en-US"/>
          </a:p>
        </p:txBody>
      </p:sp>
      <p:pic>
        <p:nvPicPr>
          <p:cNvPr id="20490" name="Picture 10" descr="U:\my documents\My Pictures\iambic pentameter.gif"/>
          <p:cNvPicPr>
            <a:picLocks noChangeAspect="1" noChangeArrowheads="1"/>
          </p:cNvPicPr>
          <p:nvPr/>
        </p:nvPicPr>
        <p:blipFill>
          <a:blip r:embed="rId3"/>
          <a:srcRect/>
          <a:stretch>
            <a:fillRect/>
          </a:stretch>
        </p:blipFill>
        <p:spPr bwMode="auto">
          <a:xfrm>
            <a:off x="304800" y="4648200"/>
            <a:ext cx="6400800" cy="17145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rt 3"/>
          <p:cNvSpPr/>
          <p:nvPr/>
        </p:nvSpPr>
        <p:spPr>
          <a:xfrm>
            <a:off x="6172200" y="1143000"/>
            <a:ext cx="2590800" cy="2133600"/>
          </a:xfrm>
          <a:prstGeom prst="heart">
            <a:avLst/>
          </a:prstGeom>
          <a:solidFill>
            <a:srgbClr val="F9D5D5"/>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Memorize me.</a:t>
            </a:r>
            <a:endParaRPr lang="en-US" dirty="0">
              <a:solidFill>
                <a:schemeClr val="tx1"/>
              </a:solidFill>
            </a:endParaRPr>
          </a:p>
        </p:txBody>
      </p:sp>
      <p:sp>
        <p:nvSpPr>
          <p:cNvPr id="107522" name="Rectangle 2"/>
          <p:cNvSpPr>
            <a:spLocks noGrp="1" noChangeArrowheads="1"/>
          </p:cNvSpPr>
          <p:nvPr>
            <p:ph type="title"/>
          </p:nvPr>
        </p:nvSpPr>
        <p:spPr/>
        <p:txBody>
          <a:bodyPr/>
          <a:lstStyle/>
          <a:p>
            <a:r>
              <a:rPr lang="en-US"/>
              <a:t>Orsino’s Monologue I.i 1-15</a:t>
            </a:r>
          </a:p>
        </p:txBody>
      </p:sp>
      <p:sp>
        <p:nvSpPr>
          <p:cNvPr id="107523" name="Rectangle 3"/>
          <p:cNvSpPr>
            <a:spLocks noGrp="1" noChangeArrowheads="1"/>
          </p:cNvSpPr>
          <p:nvPr>
            <p:ph idx="1"/>
          </p:nvPr>
        </p:nvSpPr>
        <p:spPr>
          <a:xfrm>
            <a:off x="457200" y="1066800"/>
            <a:ext cx="8229600" cy="5562600"/>
          </a:xfrm>
        </p:spPr>
        <p:txBody>
          <a:bodyPr>
            <a:normAutofit lnSpcReduction="10000"/>
          </a:bodyPr>
          <a:lstStyle/>
          <a:p>
            <a:pPr>
              <a:lnSpc>
                <a:spcPct val="80000"/>
              </a:lnSpc>
              <a:buFontTx/>
              <a:buNone/>
            </a:pPr>
            <a:r>
              <a:rPr lang="en-US" sz="800" dirty="0"/>
              <a:t>    </a:t>
            </a:r>
          </a:p>
          <a:p>
            <a:pPr>
              <a:lnSpc>
                <a:spcPct val="80000"/>
              </a:lnSpc>
              <a:buFontTx/>
              <a:buNone/>
            </a:pPr>
            <a:r>
              <a:rPr lang="en-US" sz="2400" dirty="0"/>
              <a:t>If music be the food of love, play on; </a:t>
            </a:r>
          </a:p>
          <a:p>
            <a:pPr>
              <a:lnSpc>
                <a:spcPct val="80000"/>
              </a:lnSpc>
              <a:buFontTx/>
              <a:buNone/>
            </a:pPr>
            <a:r>
              <a:rPr lang="en-US" sz="2400" dirty="0"/>
              <a:t>Give me excess of it, that, surfeiting, </a:t>
            </a:r>
          </a:p>
          <a:p>
            <a:pPr>
              <a:lnSpc>
                <a:spcPct val="80000"/>
              </a:lnSpc>
              <a:buFontTx/>
              <a:buNone/>
            </a:pPr>
            <a:r>
              <a:rPr lang="en-US" sz="2400" dirty="0"/>
              <a:t>The appetite may sicken, and so die. </a:t>
            </a:r>
          </a:p>
          <a:p>
            <a:pPr>
              <a:lnSpc>
                <a:spcPct val="80000"/>
              </a:lnSpc>
              <a:buFontTx/>
              <a:buNone/>
            </a:pPr>
            <a:r>
              <a:rPr lang="en-US" sz="2400" dirty="0"/>
              <a:t>That strain again! it had a dying fall: </a:t>
            </a:r>
          </a:p>
          <a:p>
            <a:pPr>
              <a:lnSpc>
                <a:spcPct val="80000"/>
              </a:lnSpc>
              <a:buFontTx/>
              <a:buNone/>
            </a:pPr>
            <a:r>
              <a:rPr lang="en-US" sz="2400" dirty="0"/>
              <a:t>O, it came o'er my ear like the sweet sound, </a:t>
            </a:r>
          </a:p>
          <a:p>
            <a:pPr>
              <a:lnSpc>
                <a:spcPct val="80000"/>
              </a:lnSpc>
              <a:buFontTx/>
              <a:buNone/>
            </a:pPr>
            <a:r>
              <a:rPr lang="en-US" sz="2400" dirty="0"/>
              <a:t>That breathes upon a bank of violets, </a:t>
            </a:r>
          </a:p>
          <a:p>
            <a:pPr>
              <a:lnSpc>
                <a:spcPct val="80000"/>
              </a:lnSpc>
              <a:buFontTx/>
              <a:buNone/>
            </a:pPr>
            <a:r>
              <a:rPr lang="en-US" sz="2400" dirty="0"/>
              <a:t>Stealing and giving </a:t>
            </a:r>
            <a:r>
              <a:rPr lang="en-US" sz="2400" dirty="0" err="1"/>
              <a:t>odour</a:t>
            </a:r>
            <a:r>
              <a:rPr lang="en-US" sz="2400" dirty="0"/>
              <a:t>! Enough; no more: </a:t>
            </a:r>
          </a:p>
          <a:p>
            <a:pPr>
              <a:lnSpc>
                <a:spcPct val="80000"/>
              </a:lnSpc>
              <a:buFontTx/>
              <a:buNone/>
            </a:pPr>
            <a:r>
              <a:rPr lang="en-US" sz="2400" dirty="0" err="1"/>
              <a:t>'Tis</a:t>
            </a:r>
            <a:r>
              <a:rPr lang="en-US" sz="2400" dirty="0"/>
              <a:t> not so sweet now as it was before. </a:t>
            </a:r>
          </a:p>
          <a:p>
            <a:pPr>
              <a:lnSpc>
                <a:spcPct val="80000"/>
              </a:lnSpc>
              <a:buFontTx/>
              <a:buNone/>
            </a:pPr>
            <a:r>
              <a:rPr lang="en-US" sz="2400" dirty="0"/>
              <a:t>O spirit of love! how quick and fresh art thou, </a:t>
            </a:r>
          </a:p>
          <a:p>
            <a:pPr>
              <a:lnSpc>
                <a:spcPct val="80000"/>
              </a:lnSpc>
              <a:buFontTx/>
              <a:buNone/>
            </a:pPr>
            <a:r>
              <a:rPr lang="en-US" sz="2400" dirty="0"/>
              <a:t>That, notwithstanding thy capacity </a:t>
            </a:r>
          </a:p>
          <a:p>
            <a:pPr>
              <a:lnSpc>
                <a:spcPct val="80000"/>
              </a:lnSpc>
              <a:buFontTx/>
              <a:buNone/>
            </a:pPr>
            <a:r>
              <a:rPr lang="en-US" sz="2400" dirty="0" err="1"/>
              <a:t>Receiveth</a:t>
            </a:r>
            <a:r>
              <a:rPr lang="en-US" sz="2400" dirty="0"/>
              <a:t> as the sea, </a:t>
            </a:r>
            <a:r>
              <a:rPr lang="en-US" sz="2400" dirty="0" err="1"/>
              <a:t>nought</a:t>
            </a:r>
            <a:r>
              <a:rPr lang="en-US" sz="2400" dirty="0"/>
              <a:t> enters there, </a:t>
            </a:r>
          </a:p>
          <a:p>
            <a:pPr>
              <a:lnSpc>
                <a:spcPct val="80000"/>
              </a:lnSpc>
              <a:buFontTx/>
              <a:buNone/>
            </a:pPr>
            <a:r>
              <a:rPr lang="en-US" sz="2400" dirty="0"/>
              <a:t>Of what validity and pitch </a:t>
            </a:r>
            <a:r>
              <a:rPr lang="en-US" sz="2400" dirty="0" err="1"/>
              <a:t>soe'er</a:t>
            </a:r>
            <a:r>
              <a:rPr lang="en-US" sz="2400" dirty="0"/>
              <a:t>, </a:t>
            </a:r>
          </a:p>
          <a:p>
            <a:pPr>
              <a:lnSpc>
                <a:spcPct val="80000"/>
              </a:lnSpc>
              <a:buFontTx/>
              <a:buNone/>
            </a:pPr>
            <a:r>
              <a:rPr lang="en-US" sz="2400" dirty="0"/>
              <a:t>But falls into abatement and low price, </a:t>
            </a:r>
          </a:p>
          <a:p>
            <a:pPr>
              <a:lnSpc>
                <a:spcPct val="80000"/>
              </a:lnSpc>
              <a:buFontTx/>
              <a:buNone/>
            </a:pPr>
            <a:r>
              <a:rPr lang="en-US" sz="2400" dirty="0"/>
              <a:t>Even in a minute: so full of shapes is fancy </a:t>
            </a:r>
          </a:p>
          <a:p>
            <a:pPr>
              <a:lnSpc>
                <a:spcPct val="80000"/>
              </a:lnSpc>
              <a:buFontTx/>
              <a:buNone/>
            </a:pPr>
            <a:r>
              <a:rPr lang="en-US" sz="2400" dirty="0"/>
              <a:t>That it alone is high fantastical. </a:t>
            </a:r>
            <a:br>
              <a:rPr lang="en-US" sz="2400" dirty="0"/>
            </a:b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a:t>
            </a:r>
            <a:r>
              <a:rPr lang="en-US" i="1" u="sng" dirty="0" smtClean="0"/>
              <a:t>No Fear Shakespeare</a:t>
            </a:r>
            <a:r>
              <a:rPr lang="en-US" u="sng" dirty="0" smtClean="0"/>
              <a:t> </a:t>
            </a:r>
            <a:r>
              <a:rPr lang="en-US" dirty="0" smtClean="0"/>
              <a:t>Version</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b="1" dirty="0" smtClean="0"/>
              <a:t>ORSINO </a:t>
            </a:r>
            <a:r>
              <a:rPr lang="en-US" dirty="0" smtClean="0"/>
              <a:t>If it's true that music makes people more in love, keep playing. Give me too much of it, so I'll get sick of it and stop loving. Play that part again! It sounded sad. Oh, it sounded like a sweet breeze blowing gently over a bank of violets, taking their scent with it. That's enough. Stop. It doesn't sound as sweet as it did before. Oh, love is so restless! It makes you want everything, but it makes you sick of things a minute later, no matter how good they are. Love is so vivid and fantastical that nothing compares to it.</a:t>
            </a:r>
          </a:p>
          <a:p>
            <a:pPr>
              <a:buNone/>
            </a:pPr>
            <a:r>
              <a:rPr lang="en-US" dirty="0" smtClean="0">
                <a:hlinkClick r:id="rId3"/>
              </a:rPr>
              <a:t>http://nfs.sparknotes.com/twelfthnight/page_2.html</a:t>
            </a:r>
            <a:endParaRPr lang="en-US" dirty="0" smtClean="0"/>
          </a:p>
          <a:p>
            <a:pPr>
              <a:buNone/>
            </a:pP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685</TotalTime>
  <Words>606</Words>
  <Application>Microsoft Office PowerPoint</Application>
  <PresentationFormat>On-screen Show (4:3)</PresentationFormat>
  <Paragraphs>122</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Twelfth Night,     (or What You Will)</vt:lpstr>
      <vt:lpstr>Twelfth Night Goals</vt:lpstr>
      <vt:lpstr>Theme</vt:lpstr>
      <vt:lpstr>Elements of Theatrical Comedy</vt:lpstr>
      <vt:lpstr>Famous Quotation</vt:lpstr>
      <vt:lpstr>She’s the Man = Twelfth Night</vt:lpstr>
      <vt:lpstr>Shakespearean Sonnet Format and Meter</vt:lpstr>
      <vt:lpstr>Orsino’s Monologue I.i 1-15</vt:lpstr>
      <vt:lpstr>The No Fear Shakespeare Version</vt:lpstr>
      <vt:lpstr>Famous or Memorable Quotations</vt:lpstr>
      <vt:lpstr>English Nerd Joke</vt:lpstr>
      <vt:lpstr>Slide 12</vt:lpstr>
      <vt:lpstr>Literary Terms in Practice</vt:lpstr>
      <vt:lpstr>Goals Day #2</vt:lpstr>
      <vt:lpstr>Twelfth Night Characters</vt:lpstr>
    </vt:vector>
  </TitlesOfParts>
  <Company>Lakewood School District #306</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Elizabeth Davis</dc:creator>
  <cp:lastModifiedBy>Elizabeth Davis</cp:lastModifiedBy>
  <cp:revision>57</cp:revision>
  <dcterms:created xsi:type="dcterms:W3CDTF">2009-03-26T16:00:44Z</dcterms:created>
  <dcterms:modified xsi:type="dcterms:W3CDTF">2009-04-07T21:27:28Z</dcterms:modified>
</cp:coreProperties>
</file>